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39"/>
  </p:notesMasterIdLst>
  <p:sldIdLst>
    <p:sldId id="256" r:id="rId5"/>
    <p:sldId id="334" r:id="rId6"/>
    <p:sldId id="333" r:id="rId7"/>
    <p:sldId id="332" r:id="rId8"/>
    <p:sldId id="303" r:id="rId9"/>
    <p:sldId id="308" r:id="rId10"/>
    <p:sldId id="330" r:id="rId11"/>
    <p:sldId id="31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50" r:id="rId22"/>
    <p:sldId id="349" r:id="rId23"/>
    <p:sldId id="345" r:id="rId24"/>
    <p:sldId id="346" r:id="rId25"/>
    <p:sldId id="348" r:id="rId26"/>
    <p:sldId id="344" r:id="rId27"/>
    <p:sldId id="287" r:id="rId28"/>
    <p:sldId id="288" r:id="rId29"/>
    <p:sldId id="292" r:id="rId30"/>
    <p:sldId id="318" r:id="rId31"/>
    <p:sldId id="298" r:id="rId32"/>
    <p:sldId id="300" r:id="rId33"/>
    <p:sldId id="302" r:id="rId34"/>
    <p:sldId id="316" r:id="rId35"/>
    <p:sldId id="311" r:id="rId36"/>
    <p:sldId id="313" r:id="rId37"/>
    <p:sldId id="314" r:id="rId38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33"/>
            <p14:sldId id="332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96716" autoAdjust="0"/>
  </p:normalViewPr>
  <p:slideViewPr>
    <p:cSldViewPr snapToGrid="0">
      <p:cViewPr varScale="1">
        <p:scale>
          <a:sx n="111" d="100"/>
          <a:sy n="111" d="100"/>
        </p:scale>
        <p:origin x="77" y="29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26.11.2023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        Modelica supports FMUs, enabling model exchange and co-simulation with other tools, enhancing interoperability and collaboration.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-external solver – Simple and fast ; Co-simulation-FMU includes solver – Flexible and slower</a:t>
            </a:r>
          </a:p>
          <a:p>
            <a:r>
              <a:rPr lang="en-US" dirty="0"/>
              <a:t>    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Imperative).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        Users can choose between graphical and textual modeling, providing flexibility in creating and editing models to suit individual preferences and project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Assimulo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PyFMI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NLopt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 / </a:t>
            </a:r>
            <a:r>
              <a:rPr lang="en-US" dirty="0" err="1"/>
              <a:t>mechanicstic</a:t>
            </a:r>
            <a:r>
              <a:rPr lang="en-US" dirty="0"/>
              <a:t>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</a:t>
            </a:r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 dirty="0"/>
              <a:t>Build </a:t>
            </a:r>
            <a:r>
              <a:rPr lang="en-US" dirty="0" err="1"/>
              <a:t>transferfunction</a:t>
            </a:r>
            <a:r>
              <a:rPr lang="en-US" dirty="0"/>
              <a:t>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Error: C Destructor writes object destroyed to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Air heater model - Time constant with time delay process dynamics</a:t>
            </a:r>
          </a:p>
          <a:p>
            <a:r>
              <a:rPr lang="en-US" dirty="0"/>
              <a:t>Implemented as a model in Modelica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  <a:endParaRPr lang="en-GB" sz="800" dirty="0"/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  <a:endParaRPr lang="en-GB" sz="800" dirty="0"/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  <a:endParaRPr lang="en-GB" sz="800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  <a:endParaRPr lang="en-GB" sz="800" dirty="0"/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  <a:endParaRPr lang="en-GB" sz="800" dirty="0"/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  <a:endParaRPr lang="en-GB" sz="800" dirty="0"/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  <a:endParaRPr lang="en-GB" sz="800" dirty="0"/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  <a:endParaRPr lang="en-GB" sz="800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 dirty="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the icon to add an image</a:t>
            </a:r>
          </a:p>
          <a:p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 dirty="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26/11/2023</a:t>
            </a:fld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  <a:endParaRPr lang="en-GB" sz="3600" dirty="0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589087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endParaRPr lang="en-US" dirty="0"/>
          </a:p>
          <a:p>
            <a:r>
              <a:rPr lang="en-GB" dirty="0"/>
              <a:t>Carl Magnus Bøe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26/11/2023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Based on use of external objects</a:t>
            </a:r>
          </a:p>
        </p:txBody>
      </p:sp>
      <p:pic>
        <p:nvPicPr>
          <p:cNvPr id="5" name="Content Placeholder 4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224ABFD9-0104-29C1-E398-225CD354A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53" y="1587965"/>
            <a:ext cx="8506094" cy="44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23" y="2774933"/>
            <a:ext cx="3790553" cy="283006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354104" y="2774933"/>
            <a:ext cx="3384376" cy="2830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426112" y="2881916"/>
            <a:ext cx="32403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NLopt</a:t>
            </a:r>
          </a:p>
          <a:p>
            <a:pPr algn="ctr"/>
            <a:endParaRPr lang="en-US" sz="4400" dirty="0">
              <a:solidFill>
                <a:srgbClr val="0070C0"/>
              </a:solidFill>
            </a:endParaRPr>
          </a:p>
          <a:p>
            <a:pPr algn="ctr"/>
            <a:r>
              <a:rPr lang="en-US" sz="6000" dirty="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876919" y="1772577"/>
            <a:ext cx="2834779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412423" y="1766822"/>
            <a:ext cx="3790553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39" y="2774933"/>
            <a:ext cx="2847059" cy="289106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97" y="2328862"/>
            <a:ext cx="3302806" cy="335385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878029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PI-controller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1317386" y="1776711"/>
            <a:ext cx="2029323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8863345" y="1776710"/>
            <a:ext cx="256407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474849" y="2211239"/>
            <a:ext cx="388496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4670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520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29927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077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10502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153FA25-55A9-9240-7154-85E61DA0B72D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FF3F9-7996-521B-4E33-B34504A0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9" y="3048058"/>
            <a:ext cx="5290992" cy="1632211"/>
          </a:xfrm>
          <a:prstGeom prst="rect">
            <a:avLst/>
          </a:prstGeom>
        </p:spPr>
      </p:pic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09E4D5-20DC-2538-41DE-0C40882A520C}"/>
              </a:ext>
            </a:extLst>
          </p:cNvPr>
          <p:cNvSpPr/>
          <p:nvPr/>
        </p:nvSpPr>
        <p:spPr>
          <a:xfrm>
            <a:off x="3148836" y="3575098"/>
            <a:ext cx="584391" cy="20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1B934-CE65-0EDC-37D9-3984D0A83EC7}"/>
              </a:ext>
            </a:extLst>
          </p:cNvPr>
          <p:cNvSpPr/>
          <p:nvPr/>
        </p:nvSpPr>
        <p:spPr>
          <a:xfrm>
            <a:off x="5205663" y="3575098"/>
            <a:ext cx="584391" cy="20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 dirty="0"/>
              <a:t>Discontinued in 2019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r>
              <a:rPr lang="en-US" dirty="0"/>
              <a:t>Three packages moved to GitHub:</a:t>
            </a:r>
          </a:p>
          <a:p>
            <a:pPr lvl="1"/>
            <a:r>
              <a:rPr lang="en-US" dirty="0"/>
              <a:t>Assimulo</a:t>
            </a:r>
          </a:p>
          <a:p>
            <a:pPr lvl="2"/>
            <a:r>
              <a:rPr lang="en-US" dirty="0"/>
              <a:t>Python simulation packages</a:t>
            </a:r>
          </a:p>
          <a:p>
            <a:pPr lvl="1"/>
            <a:r>
              <a:rPr lang="en-US" dirty="0"/>
              <a:t>PyFMI</a:t>
            </a:r>
          </a:p>
          <a:p>
            <a:pPr lvl="3"/>
            <a:r>
              <a:rPr lang="en-US" dirty="0"/>
              <a:t>Load and simulate FMUs</a:t>
            </a:r>
          </a:p>
          <a:p>
            <a:pPr lvl="1"/>
            <a:r>
              <a:rPr lang="en-US" dirty="0"/>
              <a:t>FMI Library</a:t>
            </a:r>
          </a:p>
          <a:p>
            <a:pPr lvl="2"/>
            <a:r>
              <a:rPr lang="en-US" dirty="0"/>
              <a:t>C package to load and simulate FMUs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FMPy - Dassault Systèmes </a:t>
            </a:r>
            <a:br>
              <a:rPr lang="en-US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 dirty="0"/>
              <a:t>Free Python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Read model data</a:t>
            </a:r>
          </a:p>
          <a:p>
            <a:pPr lvl="1"/>
            <a:r>
              <a:rPr lang="en-US" dirty="0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67E6236-A277-8282-03DA-6C58E1E3E1A5}"/>
              </a:ext>
            </a:extLst>
          </p:cNvPr>
          <p:cNvSpPr/>
          <p:nvPr/>
        </p:nvSpPr>
        <p:spPr>
          <a:xfrm>
            <a:off x="5499463" y="2907025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library</a:t>
            </a:r>
          </a:p>
          <a:p>
            <a:pPr lvl="2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lvl="2"/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 dirty="0">
                <a:solidFill>
                  <a:sysClr val="windowText" lastClr="000000"/>
                </a:solidFill>
              </a:rPr>
              <a:t>O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 dirty="0">
                <a:solidFill>
                  <a:sysClr val="windowText" lastClr="000000"/>
                </a:solidFill>
              </a:rPr>
              <a:t>F</a:t>
            </a: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Equation-Based Modeling:</a:t>
            </a:r>
            <a:endParaRPr lang="en-US" dirty="0"/>
          </a:p>
          <a:p>
            <a:pPr marL="457200" lvl="1"/>
            <a:r>
              <a:rPr lang="en-US" dirty="0"/>
              <a:t>Uses equations for dynamic system representation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Multi-Domain Support:</a:t>
            </a:r>
            <a:endParaRPr lang="en-US" dirty="0"/>
          </a:p>
          <a:p>
            <a:pPr marL="457200" lvl="1"/>
            <a:r>
              <a:rPr lang="en-US" dirty="0"/>
              <a:t>Models complex systems across diverse domains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Functional Mock-up Unit (FMU) for Interconnectivity:</a:t>
            </a:r>
            <a:endParaRPr lang="en-US" dirty="0"/>
          </a:p>
          <a:p>
            <a:pPr marL="457200" lvl="1"/>
            <a:r>
              <a:rPr lang="en-US" dirty="0"/>
              <a:t>Supports Functional Mock-up Units for model exchange and co-simulation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Declarative Approach:</a:t>
            </a:r>
            <a:endParaRPr lang="en-US" dirty="0"/>
          </a:p>
          <a:p>
            <a:pPr marL="457200" lvl="1"/>
            <a:r>
              <a:rPr lang="en-US" dirty="0"/>
              <a:t>Defines variable relationships without specifying solution algorithms</a:t>
            </a:r>
          </a:p>
          <a:p>
            <a:pPr marL="457200"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Graphical and Text-Based Options:</a:t>
            </a:r>
            <a:endParaRPr lang="en-US" dirty="0"/>
          </a:p>
          <a:p>
            <a:pPr marL="457200" lvl="1"/>
            <a:r>
              <a:rPr lang="en-US" dirty="0"/>
              <a:t>Offers flexibility with both graphical and text-based modeling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JModelica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FMU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228576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 Heater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External C Code in Modelica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Extended functionality and complexity</a:t>
            </a:r>
          </a:p>
          <a:p>
            <a:r>
              <a:rPr lang="en-GB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2304</TotalTime>
  <Words>1133</Words>
  <Application>Microsoft Office PowerPoint</Application>
  <PresentationFormat>Widescreen</PresentationFormat>
  <Paragraphs>237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22</cp:revision>
  <dcterms:created xsi:type="dcterms:W3CDTF">2023-10-30T12:32:41Z</dcterms:created>
  <dcterms:modified xsi:type="dcterms:W3CDTF">2023-11-26T12:14:26Z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